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44"/>
  </p:notesMasterIdLst>
  <p:sldIdLst>
    <p:sldId id="384" r:id="rId3"/>
    <p:sldId id="385" r:id="rId4"/>
    <p:sldId id="337" r:id="rId5"/>
    <p:sldId id="338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64" r:id="rId16"/>
    <p:sldId id="350" r:id="rId17"/>
    <p:sldId id="351" r:id="rId18"/>
    <p:sldId id="365" r:id="rId19"/>
    <p:sldId id="366" r:id="rId20"/>
    <p:sldId id="367" r:id="rId21"/>
    <p:sldId id="368" r:id="rId22"/>
    <p:sldId id="369" r:id="rId23"/>
    <p:sldId id="370" r:id="rId24"/>
    <p:sldId id="352" r:id="rId25"/>
    <p:sldId id="353" r:id="rId26"/>
    <p:sldId id="371" r:id="rId27"/>
    <p:sldId id="372" r:id="rId28"/>
    <p:sldId id="373" r:id="rId29"/>
    <p:sldId id="374" r:id="rId30"/>
    <p:sldId id="375" r:id="rId31"/>
    <p:sldId id="376" r:id="rId32"/>
    <p:sldId id="354" r:id="rId33"/>
    <p:sldId id="355" r:id="rId34"/>
    <p:sldId id="377" r:id="rId35"/>
    <p:sldId id="378" r:id="rId36"/>
    <p:sldId id="379" r:id="rId37"/>
    <p:sldId id="380" r:id="rId38"/>
    <p:sldId id="381" r:id="rId39"/>
    <p:sldId id="382" r:id="rId40"/>
    <p:sldId id="356" r:id="rId41"/>
    <p:sldId id="357" r:id="rId42"/>
    <p:sldId id="358" r:id="rId4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Agency FB" panose="020B0503020202020204" pitchFamily="34" charset="0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A3C"/>
    <a:srgbClr val="1D0BA1"/>
    <a:srgbClr val="045C45"/>
    <a:srgbClr val="009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7" autoAdjust="0"/>
    <p:restoredTop sz="94660"/>
  </p:normalViewPr>
  <p:slideViewPr>
    <p:cSldViewPr>
      <p:cViewPr varScale="1">
        <p:scale>
          <a:sx n="106" d="100"/>
          <a:sy n="106" d="100"/>
        </p:scale>
        <p:origin x="-96" y="-126"/>
      </p:cViewPr>
      <p:guideLst>
        <p:guide orient="horz" pos="2160"/>
        <p:guide orient="horz" pos="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04 </a:t>
            </a:r>
            <a:r>
              <a:rPr lang="ko-KR" altLang="en-US" sz="1000" dirty="0" smtClean="0"/>
              <a:t>공학설계와 공학설계 프로세스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551633">
            <a:off x="8060244" y="287090"/>
            <a:ext cx="944391" cy="797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79" y="332656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16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4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123" y="199495"/>
            <a:ext cx="736633" cy="8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67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55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</a:rPr>
                <a:t>김대수 지음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0" b="1" spc="-500" dirty="0" smtClean="0">
                    <a:solidFill>
                      <a:prstClr val="black"/>
                    </a:solidFill>
                  </a:rPr>
                  <a:t>창의공학설계</a:t>
                </a:r>
                <a:endParaRPr lang="ko-KR" altLang="en-US" sz="6000" b="1" spc="-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</a:rPr>
                  <a:t>Creative Engineering Design</a:t>
                </a:r>
                <a:endParaRPr lang="ko-KR" altLang="en-US" b="1" spc="-1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5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공학설계의 관계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공학설계는 </a:t>
            </a:r>
            <a:r>
              <a:rPr lang="ko-KR" altLang="en-US" dirty="0"/>
              <a:t>공학과 설계의 특징을 결합시켜 융합한 작용을 기대</a:t>
            </a:r>
          </a:p>
          <a:p>
            <a:pPr fontAlgn="base"/>
            <a:r>
              <a:rPr lang="ko-KR" altLang="en-US" dirty="0" smtClean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공학설계의 관계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4장\표4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0"/>
          <a:stretch/>
        </p:blipFill>
        <p:spPr bwMode="auto">
          <a:xfrm>
            <a:off x="971600" y="2093903"/>
            <a:ext cx="7344816" cy="22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공학설계 프로세스란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/>
              <a:t>공학설계 프로세스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공학설계 </a:t>
            </a:r>
            <a:r>
              <a:rPr lang="ko-KR" altLang="en-US" dirty="0"/>
              <a:t>프로세스</a:t>
            </a:r>
            <a:r>
              <a:rPr lang="en-US" altLang="ko-KR" dirty="0"/>
              <a:t>(Engineering Design Process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엔지니어가 </a:t>
            </a:r>
            <a:r>
              <a:rPr lang="ko-KR" altLang="en-US" dirty="0"/>
              <a:t>문제해결의 해답을 얻기 위해 </a:t>
            </a:r>
            <a:r>
              <a:rPr lang="ko-KR" altLang="en-US" dirty="0" smtClean="0"/>
              <a:t>적용하는 </a:t>
            </a:r>
            <a:r>
              <a:rPr lang="ko-KR" altLang="en-US" dirty="0"/>
              <a:t>과정</a:t>
            </a:r>
          </a:p>
          <a:p>
            <a:pPr fontAlgn="base"/>
            <a:r>
              <a:rPr lang="ko-KR" altLang="en-US" dirty="0" smtClean="0"/>
              <a:t>창의적 </a:t>
            </a:r>
            <a:r>
              <a:rPr lang="ko-KR" altLang="en-US" dirty="0"/>
              <a:t>제품을 만드는 여러 단계의 체계적이고 방법론적인 과정</a:t>
            </a:r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자원을 최적의 제품으로 변환시키는 의사결정 과정 </a:t>
            </a:r>
          </a:p>
          <a:p>
            <a:pPr fontAlgn="base"/>
            <a:r>
              <a:rPr lang="ko-KR" altLang="en-US" dirty="0" smtClean="0"/>
              <a:t>기본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목표의 설정</a:t>
            </a:r>
            <a:r>
              <a:rPr lang="en-US" altLang="ko-KR" dirty="0"/>
              <a:t>, </a:t>
            </a:r>
            <a:r>
              <a:rPr lang="ko-KR" altLang="en-US" dirty="0"/>
              <a:t>판단 기준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평가 등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4장\그림4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89040"/>
            <a:ext cx="3687614" cy="24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가장 간단한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아이디어 만들기</a:t>
            </a:r>
            <a:r>
              <a:rPr lang="en-US" altLang="ko-KR" dirty="0"/>
              <a:t>(Ideate): </a:t>
            </a:r>
            <a:r>
              <a:rPr lang="ko-KR" altLang="en-US" dirty="0"/>
              <a:t>개념적 해답의 생성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실행하기</a:t>
            </a:r>
            <a:r>
              <a:rPr lang="en-US" altLang="ko-KR" dirty="0"/>
              <a:t>(Implement): </a:t>
            </a:r>
            <a:r>
              <a:rPr lang="ko-KR" altLang="en-US" dirty="0"/>
              <a:t>자세한 해법의 수행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테스트하기</a:t>
            </a:r>
            <a:r>
              <a:rPr lang="en-US" altLang="ko-KR" dirty="0"/>
              <a:t>(Test): </a:t>
            </a:r>
            <a:r>
              <a:rPr lang="ko-KR" altLang="en-US" dirty="0"/>
              <a:t>테스트 및 평가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4장\그림4-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8"/>
          <a:stretch/>
        </p:blipFill>
        <p:spPr bwMode="auto">
          <a:xfrm>
            <a:off x="1907704" y="2996952"/>
            <a:ext cx="3024336" cy="26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창의공학설계\창의공학설계_그림파일\4장\그림4-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2"/>
          <a:stretch/>
        </p:blipFill>
        <p:spPr bwMode="auto">
          <a:xfrm>
            <a:off x="2267744" y="3348869"/>
            <a:ext cx="3270627" cy="288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5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미국 </a:t>
            </a:r>
            <a:r>
              <a:rPr lang="ko-KR" altLang="en-US" dirty="0"/>
              <a:t>나사</a:t>
            </a:r>
            <a:r>
              <a:rPr lang="en-US" altLang="ko-KR" dirty="0"/>
              <a:t>(NASA)</a:t>
            </a:r>
            <a:r>
              <a:rPr lang="ko-KR" altLang="en-US" dirty="0"/>
              <a:t>에서 많이 사용하는 방법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[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질의</a:t>
            </a:r>
            <a:r>
              <a:rPr lang="en-US" altLang="ko-KR" dirty="0"/>
              <a:t>(Ask): </a:t>
            </a:r>
            <a:r>
              <a:rPr lang="ko-KR" altLang="en-US" dirty="0"/>
              <a:t>문제가 무엇인가</a:t>
            </a:r>
            <a:r>
              <a:rPr lang="en-US" altLang="ko-KR" dirty="0"/>
              <a:t>? </a:t>
            </a:r>
            <a:r>
              <a:rPr lang="ko-KR" altLang="en-US" dirty="0"/>
              <a:t>제약조건은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상상</a:t>
            </a:r>
            <a:r>
              <a:rPr lang="en-US" altLang="ko-KR" dirty="0"/>
              <a:t>(Imagine): </a:t>
            </a:r>
            <a:r>
              <a:rPr lang="ko-KR" altLang="en-US" dirty="0"/>
              <a:t>어떤 해결책들이 있을까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계획</a:t>
            </a:r>
            <a:r>
              <a:rPr lang="en-US" altLang="ko-KR" dirty="0"/>
              <a:t>(Plan): </a:t>
            </a:r>
            <a:r>
              <a:rPr lang="ko-KR" altLang="en-US" dirty="0"/>
              <a:t>다이어그램 그린 후 필요한 물건 나열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생성</a:t>
            </a:r>
            <a:r>
              <a:rPr lang="en-US" altLang="ko-KR" dirty="0"/>
              <a:t>(Create): </a:t>
            </a:r>
            <a:r>
              <a:rPr lang="ko-KR" altLang="en-US" dirty="0"/>
              <a:t>계획에 따라 필요한 것을 생성 후 테스트</a:t>
            </a:r>
          </a:p>
          <a:p>
            <a:pPr marL="0" indent="0" fontAlgn="base">
              <a:buNone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개선</a:t>
            </a:r>
            <a:r>
              <a:rPr lang="en-US" altLang="ko-KR" dirty="0"/>
              <a:t>(Improve): </a:t>
            </a:r>
            <a:r>
              <a:rPr lang="ko-KR" altLang="en-US" dirty="0"/>
              <a:t>어떻게 하면 더 나아질 수 있을까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3. 7</a:t>
            </a:r>
            <a:r>
              <a:rPr lang="ko-KR" altLang="en-US" dirty="0"/>
              <a:t>단계 공학설계 프로세스 모델링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공학설계 모델링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(2) 7</a:t>
            </a:r>
            <a:r>
              <a:rPr lang="ko-KR" altLang="en-US" dirty="0"/>
              <a:t>단계 공학설계 프로세스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sz="800" dirty="0"/>
          </a:p>
          <a:p>
            <a:r>
              <a:rPr lang="ko-KR" altLang="en-US" dirty="0"/>
              <a:t>이 책에서 저자가 제안하여 사용하는 </a:t>
            </a:r>
            <a:r>
              <a:rPr lang="en-US" altLang="ko-KR" dirty="0"/>
              <a:t>7</a:t>
            </a:r>
            <a:r>
              <a:rPr lang="ko-KR" altLang="en-US" dirty="0"/>
              <a:t>단계 모델링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4장\그림4-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/>
        </p:blipFill>
        <p:spPr bwMode="auto">
          <a:xfrm>
            <a:off x="1735113" y="2665487"/>
            <a:ext cx="3744416" cy="349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  <a:r>
              <a:rPr lang="en-US" altLang="ko-KR" dirty="0"/>
              <a:t>(Define the problem)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문제의 </a:t>
            </a:r>
            <a:r>
              <a:rPr lang="ko-KR" altLang="en-US" dirty="0"/>
              <a:t>목표를 명확하게 정의하고 제약조건들을 파악</a:t>
            </a:r>
          </a:p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단계에 있어서의 여러 가지 기능과 요구사항들을 설정</a:t>
            </a:r>
          </a:p>
          <a:p>
            <a:endParaRPr lang="ko-KR" altLang="en-US" dirty="0"/>
          </a:p>
        </p:txBody>
      </p:sp>
      <p:pic>
        <p:nvPicPr>
          <p:cNvPr id="35842" name="Picture 2" descr="C:\Users\Administrator\Desktop\창의공학설계\창의공학설계_그림파일\창의공학설계(최종)-1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408795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정보 수집</a:t>
            </a:r>
            <a:r>
              <a:rPr lang="en-US" altLang="ko-KR" dirty="0"/>
              <a:t>(Collect information)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자료들을 </a:t>
            </a:r>
            <a:r>
              <a:rPr lang="ko-KR" altLang="en-US" dirty="0"/>
              <a:t>인터넷</a:t>
            </a:r>
            <a:r>
              <a:rPr lang="en-US" altLang="ko-KR" dirty="0"/>
              <a:t>, </a:t>
            </a:r>
            <a:r>
              <a:rPr lang="ko-KR" altLang="en-US" dirty="0"/>
              <a:t>관련 도서</a:t>
            </a:r>
            <a:r>
              <a:rPr lang="en-US" altLang="ko-KR" dirty="0"/>
              <a:t>, </a:t>
            </a:r>
            <a:r>
              <a:rPr lang="ko-KR" altLang="en-US" dirty="0"/>
              <a:t>참고 문헌 등을 활용하여 수집</a:t>
            </a:r>
          </a:p>
          <a:p>
            <a:endParaRPr lang="ko-KR" altLang="en-US" dirty="0"/>
          </a:p>
        </p:txBody>
      </p:sp>
      <p:pic>
        <p:nvPicPr>
          <p:cNvPr id="34818" name="Picture 2" descr="C:\Users\Administrator\Desktop\창의공학설계\창의공학설계_그림파일\창의공학설계(최종)-134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48880"/>
            <a:ext cx="399097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해결책 생성</a:t>
            </a:r>
            <a:r>
              <a:rPr lang="en-US" altLang="ko-KR" dirty="0"/>
              <a:t>(Generate multiple solutions)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 smtClean="0"/>
              <a:t>브레인스토밍</a:t>
            </a:r>
            <a:r>
              <a:rPr lang="ko-KR" altLang="en-US" dirty="0" smtClean="0"/>
              <a:t> </a:t>
            </a:r>
            <a:r>
              <a:rPr lang="ko-KR" altLang="en-US" dirty="0"/>
              <a:t>등을 통해 다양한 아이디어와 해결 방안 생성</a:t>
            </a:r>
          </a:p>
          <a:p>
            <a:endParaRPr lang="ko-KR" altLang="en-US" dirty="0"/>
          </a:p>
        </p:txBody>
      </p:sp>
      <p:pic>
        <p:nvPicPr>
          <p:cNvPr id="33794" name="Picture 2" descr="C:\Users\Administrator\Desktop\창의공학설계\창의공학설계_그림파일\창의공학설계(최종)-1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494323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분석과 선택</a:t>
            </a:r>
            <a:r>
              <a:rPr lang="en-US" altLang="ko-KR" dirty="0"/>
              <a:t>(Analyze and select)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해결책들을 </a:t>
            </a:r>
            <a:r>
              <a:rPr lang="ko-KR" altLang="en-US" dirty="0"/>
              <a:t>분석하고 이를 바탕으로 최적의 방법 선택</a:t>
            </a:r>
          </a:p>
          <a:p>
            <a:endParaRPr lang="ko-KR" altLang="en-US" dirty="0"/>
          </a:p>
        </p:txBody>
      </p:sp>
      <p:pic>
        <p:nvPicPr>
          <p:cNvPr id="32770" name="Picture 2" descr="C:\Users\Administrator\Desktop\창의공학설계\창의공학설계_그림파일\창의공학설계(최종)-135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7192"/>
            <a:ext cx="37941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  <a:r>
              <a:rPr lang="en-US" altLang="ko-KR" dirty="0"/>
              <a:t>(Build a Prototype)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실제와 </a:t>
            </a:r>
            <a:r>
              <a:rPr lang="ko-KR" altLang="en-US" dirty="0"/>
              <a:t>같은 기능과 요구사항을 만족시키는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</a:p>
          <a:p>
            <a:endParaRPr lang="ko-KR" altLang="en-US" dirty="0"/>
          </a:p>
        </p:txBody>
      </p:sp>
      <p:pic>
        <p:nvPicPr>
          <p:cNvPr id="31746" name="Picture 2" descr="C:\Users\Administrator\Desktop\창의공학설계\창의공학설계_그림파일\창의공학설계(최종)-1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20888"/>
            <a:ext cx="399247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</a:rPr>
                <a:t>04</a:t>
              </a:r>
              <a:endParaRPr lang="ko-KR" altLang="en-US" b="1" spc="-500" dirty="0">
                <a:solidFill>
                  <a:srgbClr val="92D050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 userDrawn="1"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 userDrawn="1"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제</a:t>
            </a:r>
            <a:r>
              <a:rPr lang="en-US" altLang="ko-KR" sz="1200" b="1" dirty="0">
                <a:solidFill>
                  <a:prstClr val="black"/>
                </a:solidFill>
              </a:rPr>
              <a:t>4</a:t>
            </a:r>
            <a:r>
              <a:rPr lang="ko-KR" altLang="en-US" sz="1200" b="1" dirty="0">
                <a:solidFill>
                  <a:prstClr val="black"/>
                </a:solidFill>
              </a:rPr>
              <a:t>장에서는 공학설계와 공학설계 프로세스에 관련된 주제를 다룬다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이를 위해 공학설계의 기본적인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정의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공학설계 프로세스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그리고 </a:t>
            </a:r>
            <a:r>
              <a:rPr lang="en-US" altLang="ko-KR" sz="1200" b="1" dirty="0">
                <a:solidFill>
                  <a:prstClr val="black"/>
                </a:solidFill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</a:rPr>
              <a:t>단계 공학설계 프로세스 모델링 등을 살펴본다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4.1 </a:t>
            </a:r>
            <a:r>
              <a:rPr lang="ko-KR" altLang="en-US" sz="1500" b="1" dirty="0">
                <a:solidFill>
                  <a:srgbClr val="002060"/>
                </a:solidFill>
              </a:rPr>
              <a:t>공학설계란 무엇인가</a:t>
            </a:r>
            <a:r>
              <a:rPr lang="en-US" altLang="ko-KR" sz="1500" b="1" dirty="0">
                <a:solidFill>
                  <a:srgbClr val="002060"/>
                </a:solidFill>
              </a:rPr>
              <a:t>?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4.2 </a:t>
            </a:r>
            <a:r>
              <a:rPr lang="ko-KR" altLang="en-US" sz="1500" b="1" dirty="0">
                <a:solidFill>
                  <a:srgbClr val="002060"/>
                </a:solidFill>
              </a:rPr>
              <a:t>공학설계 프로세스란 무엇인가</a:t>
            </a:r>
            <a:r>
              <a:rPr lang="en-US" altLang="ko-KR" sz="1500" b="1" dirty="0">
                <a:solidFill>
                  <a:srgbClr val="002060"/>
                </a:solidFill>
              </a:rPr>
              <a:t>?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4.3 7</a:t>
            </a:r>
            <a:r>
              <a:rPr lang="ko-KR" altLang="en-US" sz="1500" b="1" dirty="0">
                <a:solidFill>
                  <a:srgbClr val="002060"/>
                </a:solidFill>
              </a:rPr>
              <a:t>단계 공학설계 프로세스 모델링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pc="-150" dirty="0" smtClean="0">
                <a:solidFill>
                  <a:srgbClr val="002060"/>
                </a:solidFill>
              </a:rPr>
              <a:t>공학설계와</a:t>
            </a:r>
            <a:endParaRPr lang="en-US" altLang="ko-KR" sz="2200" b="1" spc="-150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200" b="1" spc="-150" dirty="0" smtClean="0">
                <a:solidFill>
                  <a:srgbClr val="002060"/>
                </a:solidFill>
              </a:rPr>
              <a:t>공학설계 프로세스</a:t>
            </a:r>
            <a:endParaRPr lang="en-US" altLang="ko-KR" sz="2200" b="1" spc="-150" dirty="0" smtClean="0">
              <a:solidFill>
                <a:srgbClr val="00206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테스트와 성능 개선</a:t>
            </a:r>
            <a:r>
              <a:rPr lang="en-US" altLang="ko-KR" dirty="0"/>
              <a:t>(Test and improve)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프로토타입의</a:t>
            </a:r>
            <a:r>
              <a:rPr lang="ko-KR" altLang="en-US" dirty="0" smtClean="0"/>
              <a:t> </a:t>
            </a:r>
            <a:r>
              <a:rPr lang="ko-KR" altLang="en-US" dirty="0"/>
              <a:t>설계 목표에 대한 부합 여부 테스트</a:t>
            </a:r>
          </a:p>
          <a:p>
            <a:pPr fontAlgn="base"/>
            <a:r>
              <a:rPr lang="ko-KR" altLang="en-US" dirty="0" smtClean="0"/>
              <a:t>개선되어야 </a:t>
            </a:r>
            <a:r>
              <a:rPr lang="ko-KR" altLang="en-US" dirty="0"/>
              <a:t>할 점이 있으면 </a:t>
            </a: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로 되돌아감</a:t>
            </a:r>
          </a:p>
          <a:p>
            <a:endParaRPr lang="ko-KR" altLang="en-US" dirty="0"/>
          </a:p>
        </p:txBody>
      </p:sp>
      <p:pic>
        <p:nvPicPr>
          <p:cNvPr id="30722" name="Picture 2" descr="C:\Users\Administrator\Desktop\창의공학설계\창의공학설계_그림파일\창의공학설계(최종)-136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4824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단계 공학설계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[7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구현과 생산 </a:t>
            </a:r>
            <a:r>
              <a:rPr lang="ko-KR" altLang="en-US" dirty="0" smtClean="0"/>
              <a:t>계획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Implement the design and production plan)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프로토타입을</a:t>
            </a:r>
            <a:r>
              <a:rPr lang="ko-KR" altLang="en-US" dirty="0" smtClean="0"/>
              <a:t> </a:t>
            </a:r>
            <a:r>
              <a:rPr lang="ko-KR" altLang="en-US" dirty="0"/>
              <a:t>바탕으로 최종 설계를 완료하고 제품을 완성</a:t>
            </a:r>
          </a:p>
          <a:p>
            <a:pPr fontAlgn="base"/>
            <a:r>
              <a:rPr lang="ko-KR" altLang="en-US" dirty="0" smtClean="0"/>
              <a:t>대량 </a:t>
            </a:r>
            <a:r>
              <a:rPr lang="ko-KR" altLang="en-US" dirty="0"/>
              <a:t>생산일 경우 생산 계획도 수립</a:t>
            </a:r>
          </a:p>
          <a:p>
            <a:endParaRPr lang="ko-KR" altLang="en-US" dirty="0"/>
          </a:p>
        </p:txBody>
      </p:sp>
      <p:pic>
        <p:nvPicPr>
          <p:cNvPr id="29698" name="Picture 2" descr="C:\Users\Administrator\Desktop\창의공학설계\창의공학설계_그림파일\창의공학설계(최종)-1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20975"/>
            <a:ext cx="480651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창의적 발상의 공학설계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8136904" cy="576064"/>
          </a:xfrm>
        </p:spPr>
        <p:txBody>
          <a:bodyPr>
            <a:normAutofit/>
          </a:bodyPr>
          <a:lstStyle/>
          <a:p>
            <a:pPr fontAlgn="base"/>
            <a:r>
              <a:rPr lang="en-US" altLang="ko-KR" spc="-150" dirty="0"/>
              <a:t>(3) </a:t>
            </a:r>
            <a:r>
              <a:rPr lang="ko-KR" altLang="en-US" spc="-150" dirty="0"/>
              <a:t>케첩 용기의 마지막 한 방울도 싹 비우는 창의적 발상의 공학설계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꿀이 </a:t>
            </a:r>
            <a:r>
              <a:rPr lang="ko-KR" altLang="en-US" dirty="0"/>
              <a:t>용기 안쪽에 붙어 마지막 내용물까지 사용하기가 어려움</a:t>
            </a:r>
          </a:p>
          <a:p>
            <a:pPr fontAlgn="base"/>
            <a:r>
              <a:rPr lang="en-US" altLang="ko-KR" dirty="0" smtClean="0"/>
              <a:t>MIT </a:t>
            </a:r>
            <a:r>
              <a:rPr lang="ko-KR" altLang="en-US" dirty="0"/>
              <a:t>기계공학과에서 내용물이 잘 나오는 용기 개발</a:t>
            </a:r>
          </a:p>
          <a:p>
            <a:pPr fontAlgn="base"/>
            <a:r>
              <a:rPr lang="ko-KR" altLang="en-US" dirty="0" smtClean="0"/>
              <a:t>타임</a:t>
            </a:r>
            <a:r>
              <a:rPr lang="en-US" altLang="ko-KR" dirty="0"/>
              <a:t>(Time)</a:t>
            </a:r>
            <a:r>
              <a:rPr lang="ko-KR" altLang="en-US" dirty="0"/>
              <a:t>에서 선정한 ‘</a:t>
            </a:r>
            <a:r>
              <a:rPr lang="en-US" altLang="ko-KR" dirty="0"/>
              <a:t>2012 </a:t>
            </a:r>
            <a:r>
              <a:rPr lang="ko-KR" altLang="en-US" dirty="0"/>
              <a:t>최고의 발명품’에 소개</a:t>
            </a:r>
          </a:p>
          <a:p>
            <a:pPr fontAlgn="base"/>
            <a:r>
              <a:rPr lang="ko-KR" altLang="en-US" dirty="0" smtClean="0"/>
              <a:t>기술 </a:t>
            </a:r>
            <a:r>
              <a:rPr lang="ko-KR" altLang="en-US" dirty="0"/>
              <a:t>상용화를 위해 ‘</a:t>
            </a:r>
            <a:r>
              <a:rPr lang="ko-KR" altLang="en-US" dirty="0" err="1"/>
              <a:t>리퀴글라이드</a:t>
            </a:r>
            <a:r>
              <a:rPr lang="en-US" altLang="ko-KR" dirty="0"/>
              <a:t>(</a:t>
            </a:r>
            <a:r>
              <a:rPr lang="en-US" altLang="ko-KR" dirty="0" err="1"/>
              <a:t>LiquiGlide</a:t>
            </a:r>
            <a:r>
              <a:rPr lang="en-US" altLang="ko-KR" dirty="0"/>
              <a:t>)' </a:t>
            </a:r>
            <a:r>
              <a:rPr lang="ko-KR" altLang="en-US" dirty="0"/>
              <a:t>법인 설립</a:t>
            </a:r>
          </a:p>
          <a:p>
            <a:pPr fontAlgn="base"/>
            <a:r>
              <a:rPr lang="ko-KR" altLang="en-US" dirty="0" smtClean="0"/>
              <a:t>특수 </a:t>
            </a:r>
            <a:r>
              <a:rPr lang="ko-KR" altLang="en-US" dirty="0"/>
              <a:t>코팅된 윤활제를 발라 내용물이 쉽게 미끄러지게 함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4장\그림4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7" y="3712963"/>
            <a:ext cx="34385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istrator\Desktop\창의공학설계\창의공학설계_그림파일\4장\그림4-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9482"/>
          <a:stretch/>
        </p:blipFill>
        <p:spPr bwMode="auto">
          <a:xfrm>
            <a:off x="4489773" y="3653989"/>
            <a:ext cx="3096344" cy="193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창의공학설계\창의공학설계_그림파일\4장\그림4-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7856"/>
          <a:stretch/>
        </p:blipFill>
        <p:spPr bwMode="auto">
          <a:xfrm>
            <a:off x="4427984" y="5498182"/>
            <a:ext cx="4022229" cy="4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45744" y="1700808"/>
            <a:ext cx="7632848" cy="7920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/>
              <a:t>공학설계에 의한 응용 예들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 err="1"/>
              <a:t>리퀴글라이드</a:t>
            </a:r>
            <a:r>
              <a:rPr lang="en-US" altLang="ko-KR" dirty="0"/>
              <a:t>(</a:t>
            </a:r>
            <a:r>
              <a:rPr lang="en-US" altLang="ko-KR" dirty="0" err="1"/>
              <a:t>LiquiGlide</a:t>
            </a:r>
            <a:r>
              <a:rPr lang="en-US" altLang="ko-KR" dirty="0"/>
              <a:t>)</a:t>
            </a:r>
            <a:r>
              <a:rPr lang="ko-KR" altLang="en-US" dirty="0"/>
              <a:t> 응용문제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827584" y="1772816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1] </a:t>
            </a:r>
            <a:r>
              <a:rPr lang="ko-KR" altLang="en-US" dirty="0"/>
              <a:t>토마토케첩 잔량이 벽면에 붙어 짜내기가 불편한 </a:t>
            </a:r>
            <a:r>
              <a:rPr lang="ko-KR" altLang="en-US" dirty="0" err="1"/>
              <a:t>리퀴글라이드</a:t>
            </a:r>
            <a:r>
              <a:rPr lang="ko-KR" altLang="en-US" dirty="0"/>
              <a:t> 문제를 공학설계의 </a:t>
            </a:r>
            <a:r>
              <a:rPr lang="en-US" altLang="ko-KR" dirty="0"/>
              <a:t>7</a:t>
            </a:r>
            <a:r>
              <a:rPr lang="ko-KR" altLang="en-US" dirty="0"/>
              <a:t>단계를 통해 단계별로 살펴본다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[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</a:p>
          <a:p>
            <a:pPr fontAlgn="base"/>
            <a:r>
              <a:rPr lang="ko-KR" altLang="en-US" dirty="0"/>
              <a:t>토마토케첩 등을 사용할 때 겪는 문제점 파악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잔량이 조금 남았을 때 내용물이 잘 나오지 않음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용기를 쥐어짜거나 비트는 것은 근본적인 문제 해결법이 아님 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따라서 부드럽게 잘 흘러내리는 용기를 새롭게 설계해야 함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4장\그림4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32444"/>
            <a:ext cx="3240360" cy="173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제품에서의 제한 요소와 고려되어야 할 </a:t>
            </a:r>
            <a:r>
              <a:rPr lang="ko-KR" altLang="en-US" dirty="0" smtClean="0"/>
              <a:t>사항들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일회용 용기이므로 소비자 가격 고려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병에 무언가를 덧붙여 만들면 무거워지는 문제점 발생 가능성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내용물이 먹는 음식이므로 인체에 전혀 무해한 물질 사용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4장\그림4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56992"/>
            <a:ext cx="4230688" cy="17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정보 수집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인터넷 </a:t>
            </a:r>
            <a:r>
              <a:rPr lang="ko-KR" altLang="en-US" dirty="0"/>
              <a:t>관련 사이트와 관련 업체 뉴스 검색</a:t>
            </a:r>
          </a:p>
          <a:p>
            <a:pPr fontAlgn="base"/>
            <a:r>
              <a:rPr lang="ko-KR" altLang="en-US" dirty="0" smtClean="0"/>
              <a:t>특허기술이나 </a:t>
            </a:r>
            <a:r>
              <a:rPr lang="ko-KR" altLang="en-US" dirty="0"/>
              <a:t>유용한 정보들을 가능한 한 많이 수집 </a:t>
            </a:r>
          </a:p>
          <a:p>
            <a:pPr fontAlgn="base"/>
            <a:r>
              <a:rPr lang="ko-KR" altLang="en-US" dirty="0" smtClean="0"/>
              <a:t>핫도그 </a:t>
            </a:r>
            <a:r>
              <a:rPr lang="ko-KR" altLang="en-US" dirty="0"/>
              <a:t>케이스의 절단면을 이용하는 등의 다양한 정보 수집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4장\그림4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2" y="2996952"/>
            <a:ext cx="21336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창의공학설계\창의공학설계_그림파일\4장\그림4-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36" y="2996952"/>
            <a:ext cx="2157412" cy="21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해결책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브레인스토밍</a:t>
            </a:r>
            <a:r>
              <a:rPr lang="ko-KR" altLang="en-US" dirty="0"/>
              <a:t> 등을 통해 해결 방안 모색 및 토의</a:t>
            </a:r>
          </a:p>
          <a:p>
            <a:pPr fontAlgn="base"/>
            <a:r>
              <a:rPr lang="ko-KR" altLang="en-US" dirty="0"/>
              <a:t>해결책 생성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액체를 고체화하여 사용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용기의 하단부를 잘라서 사용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용기 내부의 마찰 줄이기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4장\그림4-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45025"/>
            <a:ext cx="2736304" cy="19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dministrator\Desktop\창의공학설계\창의공학설계_그림파일\4장\그림4-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6" y="3645024"/>
            <a:ext cx="411846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분석과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해결책 </a:t>
            </a:r>
            <a:r>
              <a:rPr lang="ko-KR" altLang="en-US" dirty="0"/>
              <a:t>생성 단계에서 제안된 해결법을 철저히 검토</a:t>
            </a:r>
          </a:p>
          <a:p>
            <a:pPr fontAlgn="base"/>
            <a:r>
              <a:rPr lang="ko-KR" altLang="en-US" dirty="0" smtClean="0"/>
              <a:t>가장 </a:t>
            </a:r>
            <a:r>
              <a:rPr lang="ko-KR" altLang="en-US" dirty="0"/>
              <a:t>근본적이고 합리적인 방안 선택 </a:t>
            </a:r>
          </a:p>
          <a:p>
            <a:pPr fontAlgn="base"/>
            <a:r>
              <a:rPr lang="ko-KR" altLang="en-US" dirty="0" smtClean="0"/>
              <a:t>용기 </a:t>
            </a:r>
            <a:r>
              <a:rPr lang="ko-KR" altLang="en-US" dirty="0"/>
              <a:t>내부의 마찰력을 줄이는 방법 선택</a:t>
            </a:r>
          </a:p>
          <a:p>
            <a:pPr fontAlgn="base"/>
            <a:r>
              <a:rPr lang="ko-KR" altLang="en-US" dirty="0" smtClean="0"/>
              <a:t>액체와 </a:t>
            </a:r>
            <a:r>
              <a:rPr lang="ko-KR" altLang="en-US" dirty="0"/>
              <a:t>유사한 성질의 고체 물질로 코팅하는 방법이 최종 선정</a:t>
            </a:r>
          </a:p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4장\그림4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50" y="3212976"/>
            <a:ext cx="2460254" cy="29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유리병 </a:t>
            </a:r>
            <a:r>
              <a:rPr lang="ko-KR" altLang="en-US" dirty="0"/>
              <a:t>내부에 코팅 소재를 붙여서 그림과 같이 </a:t>
            </a:r>
            <a:r>
              <a:rPr lang="ko-KR" altLang="en-US" dirty="0" err="1"/>
              <a:t>프로토타입</a:t>
            </a:r>
            <a:r>
              <a:rPr lang="ko-KR" altLang="en-US" dirty="0"/>
              <a:t> 제작</a:t>
            </a:r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4장\그림4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20888"/>
            <a:ext cx="22669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테스트와 성능 개선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제작된 </a:t>
            </a:r>
            <a:r>
              <a:rPr lang="ko-KR" altLang="en-US" dirty="0" err="1"/>
              <a:t>프로토타입의</a:t>
            </a:r>
            <a:r>
              <a:rPr lang="ko-KR" altLang="en-US" dirty="0"/>
              <a:t> 목표로 한 기준에 대한 부합 여부 테스트 </a:t>
            </a:r>
          </a:p>
          <a:p>
            <a:pPr fontAlgn="base"/>
            <a:r>
              <a:rPr lang="ko-KR" altLang="en-US" dirty="0" smtClean="0"/>
              <a:t>코팅 </a:t>
            </a:r>
            <a:r>
              <a:rPr lang="ko-KR" altLang="en-US" dirty="0"/>
              <a:t>물질을 접착하여 내용물이 쉽고 깔끔하게 흘러나오는 것이 입증</a:t>
            </a:r>
          </a:p>
          <a:p>
            <a:pPr fontAlgn="base"/>
            <a:r>
              <a:rPr lang="ko-KR" altLang="en-US" dirty="0" smtClean="0"/>
              <a:t>기준에 </a:t>
            </a:r>
            <a:r>
              <a:rPr lang="ko-KR" altLang="en-US" dirty="0"/>
              <a:t>미치지 못하는 항목이 있을 경우 </a:t>
            </a: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로 되돌아감</a:t>
            </a:r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4장\그림4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17" y="3022600"/>
            <a:ext cx="3584575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공학설계란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공학설계의 정의와 규칙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공학설계의 정의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900" dirty="0"/>
          </a:p>
          <a:p>
            <a:pPr fontAlgn="base"/>
            <a:r>
              <a:rPr lang="ko-KR" altLang="en-US" dirty="0"/>
              <a:t>공학설계</a:t>
            </a:r>
            <a:r>
              <a:rPr lang="en-US" altLang="ko-KR" dirty="0"/>
              <a:t>(engineering design)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공학 관련 설정 목표를 수행할 수 있는 계획된 제품화 과정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미국 공학교육인증위원회</a:t>
            </a:r>
            <a:r>
              <a:rPr lang="en-US" altLang="ko-KR" dirty="0"/>
              <a:t>(ABET)</a:t>
            </a:r>
            <a:r>
              <a:rPr lang="ko-KR" altLang="en-US" dirty="0"/>
              <a:t>의 공학설계 정의</a:t>
            </a:r>
          </a:p>
          <a:p>
            <a:pPr marL="0" indent="0" fontAlgn="base">
              <a:buNone/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     *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ABET: Accreditation Board for Engineering and Technology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99592" y="3933056"/>
            <a:ext cx="7272808" cy="1224136"/>
          </a:xfrm>
          <a:prstGeom prst="roundRect">
            <a:avLst>
              <a:gd name="adj" fmla="val 6254"/>
            </a:avLst>
          </a:prstGeom>
          <a:noFill/>
          <a:ln>
            <a:solidFill>
              <a:srgbClr val="9AC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ts val="432"/>
              </a:spcBef>
            </a:pPr>
            <a:r>
              <a:rPr lang="ko-KR" altLang="en-US" dirty="0">
                <a:solidFill>
                  <a:schemeClr val="tx1"/>
                </a:solidFill>
              </a:rPr>
              <a:t>“공학설계란 필요한 것을 만들기 위해 시스템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요소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프로세스를 개발하는 과정이다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즉 기초과학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공학을 적용하여 자원을 목표에 부합하도록 가공하는 의사결정 과정이다</a:t>
            </a:r>
            <a:r>
              <a:rPr lang="en-US" altLang="ko-KR" dirty="0">
                <a:solidFill>
                  <a:schemeClr val="tx1"/>
                </a:solidFill>
              </a:rPr>
              <a:t>.”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9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리퀴글라이드</a:t>
            </a:r>
            <a:r>
              <a:rPr lang="ko-KR" altLang="en-US" dirty="0"/>
              <a:t>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[7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구현과 상품화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테스트와 </a:t>
            </a:r>
            <a:r>
              <a:rPr lang="ko-KR" altLang="en-US" dirty="0"/>
              <a:t>피드백을 통한 성능 개선 후 완성형 제품 만듦</a:t>
            </a:r>
          </a:p>
          <a:p>
            <a:pPr fontAlgn="base"/>
            <a:r>
              <a:rPr lang="ko-KR" altLang="en-US" dirty="0" err="1" smtClean="0"/>
              <a:t>프로토타입과</a:t>
            </a:r>
            <a:r>
              <a:rPr lang="ko-KR" altLang="en-US" dirty="0" smtClean="0"/>
              <a:t> </a:t>
            </a:r>
            <a:r>
              <a:rPr lang="ko-KR" altLang="en-US" dirty="0"/>
              <a:t>완성된 용기에 대한 결과를 문서화 </a:t>
            </a:r>
          </a:p>
          <a:p>
            <a:pPr fontAlgn="base"/>
            <a:r>
              <a:rPr lang="ko-KR" altLang="en-US" dirty="0" smtClean="0"/>
              <a:t>상업용 </a:t>
            </a:r>
            <a:r>
              <a:rPr lang="ko-KR" altLang="en-US" dirty="0"/>
              <a:t>생산인 경우에는 상품화 준비 </a:t>
            </a:r>
          </a:p>
          <a:p>
            <a:pPr fontAlgn="base"/>
            <a:r>
              <a:rPr lang="ko-KR" altLang="en-US" dirty="0" smtClean="0"/>
              <a:t>아래 </a:t>
            </a:r>
            <a:r>
              <a:rPr lang="ko-KR" altLang="en-US" dirty="0"/>
              <a:t>그림은 제품 완성</a:t>
            </a:r>
            <a:r>
              <a:rPr lang="en-US" altLang="ko-KR" dirty="0"/>
              <a:t>, </a:t>
            </a:r>
            <a:r>
              <a:rPr lang="ko-KR" altLang="en-US" dirty="0"/>
              <a:t>문서화</a:t>
            </a:r>
            <a:r>
              <a:rPr lang="en-US" altLang="ko-KR" dirty="0"/>
              <a:t>, </a:t>
            </a:r>
            <a:r>
              <a:rPr lang="ko-KR" altLang="en-US" dirty="0"/>
              <a:t>상품화를 각각 나타냄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4장\그림4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97250"/>
            <a:ext cx="4267200" cy="17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168177"/>
            <a:ext cx="7632848" cy="648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자동 먹이 공급기 응용문제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2] </a:t>
            </a:r>
            <a:r>
              <a:rPr lang="ko-KR" altLang="en-US" dirty="0"/>
              <a:t>어항의 물고기에게 먹이를 자동 공급하는 장치를 </a:t>
            </a:r>
            <a:r>
              <a:rPr lang="en-US" altLang="ko-KR" dirty="0"/>
              <a:t>7</a:t>
            </a:r>
            <a:r>
              <a:rPr lang="ko-KR" altLang="en-US" dirty="0"/>
              <a:t>단계로 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장기간 </a:t>
            </a:r>
            <a:r>
              <a:rPr lang="ko-KR" altLang="en-US" dirty="0"/>
              <a:t>집을 비울 때 사료를 주지 못하여 폐사하는 문제 발생</a:t>
            </a:r>
          </a:p>
          <a:p>
            <a:pPr fontAlgn="base"/>
            <a:r>
              <a:rPr lang="ko-KR" altLang="en-US" dirty="0" smtClean="0"/>
              <a:t>부재중 </a:t>
            </a:r>
            <a:r>
              <a:rPr lang="ko-KR" altLang="en-US" dirty="0"/>
              <a:t>먹이를 많이 넣어두면 한꺼번에 먹고 죽을 수도 있음</a:t>
            </a:r>
          </a:p>
          <a:p>
            <a:pPr fontAlgn="base"/>
            <a:r>
              <a:rPr lang="ko-KR" altLang="en-US" dirty="0" smtClean="0"/>
              <a:t>일정한 </a:t>
            </a:r>
            <a:r>
              <a:rPr lang="ko-KR" altLang="en-US" dirty="0"/>
              <a:t>시간마다 일정한 양의 먹이를 공급해야 함</a:t>
            </a:r>
          </a:p>
          <a:p>
            <a:pPr fontAlgn="base"/>
            <a:r>
              <a:rPr lang="ko-KR" altLang="en-US" dirty="0" smtClean="0"/>
              <a:t>먹이가 </a:t>
            </a:r>
            <a:r>
              <a:rPr lang="ko-KR" altLang="en-US" dirty="0"/>
              <a:t>나올 수 있는 전기 등의 동력이 필요</a:t>
            </a:r>
          </a:p>
          <a:p>
            <a:endParaRPr lang="ko-KR" altLang="en-US" dirty="0"/>
          </a:p>
        </p:txBody>
      </p:sp>
      <p:pic>
        <p:nvPicPr>
          <p:cNvPr id="28674" name="Picture 2" descr="C:\Users\Administrator\Desktop\창의공학설계\창의공학설계_그림파일\4장\그림4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64" y="3284984"/>
            <a:ext cx="3633788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정보 수집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인터넷의 </a:t>
            </a:r>
            <a:r>
              <a:rPr lang="ko-KR" altLang="en-US" dirty="0"/>
              <a:t>관련 사이트</a:t>
            </a:r>
            <a:r>
              <a:rPr lang="en-US" altLang="ko-KR" dirty="0"/>
              <a:t>, </a:t>
            </a:r>
            <a:r>
              <a:rPr lang="ko-KR" altLang="en-US" dirty="0"/>
              <a:t>특허기술</a:t>
            </a:r>
            <a:r>
              <a:rPr lang="en-US" altLang="ko-KR" dirty="0"/>
              <a:t>, </a:t>
            </a:r>
            <a:r>
              <a:rPr lang="ko-KR" altLang="en-US" dirty="0"/>
              <a:t>관련 업체 뉴스 등 검색</a:t>
            </a:r>
          </a:p>
          <a:p>
            <a:pPr fontAlgn="base"/>
            <a:r>
              <a:rPr lang="ko-KR" altLang="en-US" dirty="0" smtClean="0"/>
              <a:t>진동</a:t>
            </a:r>
            <a:r>
              <a:rPr lang="en-US" altLang="ko-KR" dirty="0"/>
              <a:t>/</a:t>
            </a:r>
            <a:r>
              <a:rPr lang="ko-KR" altLang="en-US" dirty="0"/>
              <a:t>회전 모터를 이용하여 먹이를 공급하는 방식임을 파악</a:t>
            </a:r>
          </a:p>
          <a:p>
            <a:pPr fontAlgn="base"/>
            <a:r>
              <a:rPr lang="ko-KR" altLang="en-US" dirty="0" smtClean="0"/>
              <a:t>어항 </a:t>
            </a:r>
            <a:r>
              <a:rPr lang="ko-KR" altLang="en-US" dirty="0"/>
              <a:t>위에 설치되어 먹이를 떨어뜨려 공급하는 방식 파악</a:t>
            </a:r>
          </a:p>
          <a:p>
            <a:endParaRPr lang="ko-KR" altLang="en-US" dirty="0"/>
          </a:p>
        </p:txBody>
      </p:sp>
      <p:pic>
        <p:nvPicPr>
          <p:cNvPr id="27650" name="Picture 2" descr="C:\Users\Administrator\Desktop\창의공학설계\창의공학설계_그림파일\4장\그림4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36703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해결책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먹이가 </a:t>
            </a:r>
            <a:r>
              <a:rPr lang="ko-KR" altLang="en-US" dirty="0"/>
              <a:t>나올 수 있도록 회전 모터 또는 진동 모터 사용이 적합</a:t>
            </a:r>
          </a:p>
          <a:p>
            <a:pPr fontAlgn="base"/>
            <a:r>
              <a:rPr lang="ko-KR" altLang="en-US" dirty="0" smtClean="0"/>
              <a:t>진동 </a:t>
            </a:r>
            <a:r>
              <a:rPr lang="ko-KR" altLang="en-US" dirty="0"/>
              <a:t>모터를 사용한다면 진동이 잘되는 폐 핸드폰 이용</a:t>
            </a:r>
          </a:p>
          <a:p>
            <a:pPr fontAlgn="base"/>
            <a:r>
              <a:rPr lang="ko-KR" altLang="en-US" dirty="0" smtClean="0"/>
              <a:t>알림에 </a:t>
            </a:r>
            <a:r>
              <a:rPr lang="ko-KR" altLang="en-US" dirty="0"/>
              <a:t>따라 작동</a:t>
            </a:r>
            <a:r>
              <a:rPr lang="en-US" altLang="ko-KR" dirty="0"/>
              <a:t>, </a:t>
            </a:r>
            <a:r>
              <a:rPr lang="ko-KR" altLang="en-US" dirty="0"/>
              <a:t>매 시간마다 알림이 가능한 물품의 사용</a:t>
            </a:r>
          </a:p>
          <a:p>
            <a:pPr fontAlgn="base"/>
            <a:r>
              <a:rPr lang="ko-KR" altLang="en-US" dirty="0" smtClean="0"/>
              <a:t>먹이통에 </a:t>
            </a:r>
            <a:r>
              <a:rPr lang="ko-KR" altLang="en-US" dirty="0"/>
              <a:t>먹이가 적당히 나오도록 먹이통에 구멍을 뚫어 제작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\창의공학설계_그림파일\4장\그림4-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44068"/>
            <a:ext cx="3084512" cy="23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분석과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회전 </a:t>
            </a:r>
            <a:r>
              <a:rPr lang="ko-KR" altLang="en-US" dirty="0"/>
              <a:t>모터 방식으로 제작하면 기술적인 어려움이 있음</a:t>
            </a:r>
          </a:p>
          <a:p>
            <a:pPr fontAlgn="base"/>
            <a:r>
              <a:rPr lang="ko-KR" altLang="en-US" dirty="0" smtClean="0"/>
              <a:t>진동 </a:t>
            </a:r>
            <a:r>
              <a:rPr lang="ko-KR" altLang="en-US" dirty="0"/>
              <a:t>모터 사용하여 제작</a:t>
            </a:r>
          </a:p>
          <a:p>
            <a:pPr fontAlgn="base"/>
            <a:r>
              <a:rPr lang="ko-KR" altLang="en-US" dirty="0" smtClean="0"/>
              <a:t>진동 </a:t>
            </a:r>
            <a:r>
              <a:rPr lang="ko-KR" altLang="en-US" dirty="0"/>
              <a:t>모터 사용과 </a:t>
            </a:r>
            <a:r>
              <a:rPr lang="ko-KR" altLang="en-US" dirty="0" err="1"/>
              <a:t>알람</a:t>
            </a:r>
            <a:r>
              <a:rPr lang="ko-KR" altLang="en-US" dirty="0"/>
              <a:t> 이용을 위해 폐 핸드폰 활용</a:t>
            </a:r>
          </a:p>
          <a:p>
            <a:pPr fontAlgn="base"/>
            <a:r>
              <a:rPr lang="ko-KR" altLang="en-US" dirty="0" smtClean="0"/>
              <a:t>먹이통은 </a:t>
            </a:r>
            <a:r>
              <a:rPr lang="ko-KR" altLang="en-US" dirty="0"/>
              <a:t>진동이 쉽게 가해지는 플라스틱 재질 이용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4장\그림4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22290"/>
            <a:ext cx="31210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선택된 </a:t>
            </a:r>
            <a:r>
              <a:rPr lang="ko-KR" altLang="en-US" dirty="0"/>
              <a:t>아이디어에 따른 설계에 따라 </a:t>
            </a:r>
            <a:r>
              <a:rPr lang="ko-KR" altLang="en-US" dirty="0" err="1"/>
              <a:t>프로토타입</a:t>
            </a:r>
            <a:r>
              <a:rPr lang="ko-KR" altLang="en-US" dirty="0"/>
              <a:t> 제작</a:t>
            </a:r>
          </a:p>
        </p:txBody>
      </p:sp>
      <p:pic>
        <p:nvPicPr>
          <p:cNvPr id="24578" name="Picture 2" descr="C:\Users\Administrator\Desktop\창의공학설계\창의공학설계_그림파일\4장\그림4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92" y="2348880"/>
            <a:ext cx="2998788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테스트와 성능 개선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먹이의 </a:t>
            </a:r>
            <a:r>
              <a:rPr lang="ko-KR" altLang="en-US" dirty="0"/>
              <a:t>양이 과다하게 나오는 문제점 발견 </a:t>
            </a:r>
          </a:p>
          <a:p>
            <a:pPr fontAlgn="base"/>
            <a:r>
              <a:rPr lang="ko-KR" altLang="en-US" dirty="0" smtClean="0"/>
              <a:t>고깔을 </a:t>
            </a:r>
            <a:r>
              <a:rPr lang="ko-KR" altLang="en-US" dirty="0"/>
              <a:t>덧붙여 먹이의 양이 적게 나오도록 수정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\창의공학설계_그림파일\4장\그림4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2998788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자동 먹이 공급기 응용문제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[7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구현과 상품화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테스트와 </a:t>
            </a:r>
            <a:r>
              <a:rPr lang="ko-KR" altLang="en-US" dirty="0"/>
              <a:t>성능 개선을 거친 후 이를 바탕으로 완성형 제품 제작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4장\그림4-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45" y="2420888"/>
            <a:ext cx="2974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4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/>
              <a:t>다양한 공학설계 모델링과 창의적 공학설계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다양한 공학설계 모델링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설계자의 </a:t>
            </a:r>
            <a:r>
              <a:rPr lang="ko-KR" altLang="en-US" dirty="0"/>
              <a:t>성향과 응용 분야에 따라 다양한 공학설계 프로세스</a:t>
            </a:r>
          </a:p>
          <a:p>
            <a:pPr fontAlgn="base"/>
            <a:r>
              <a:rPr lang="en-US" altLang="ko-KR" dirty="0" smtClean="0"/>
              <a:t>6</a:t>
            </a:r>
            <a:r>
              <a:rPr lang="ko-KR" altLang="en-US" dirty="0"/>
              <a:t>단계와 </a:t>
            </a:r>
            <a:r>
              <a:rPr lang="en-US" altLang="ko-KR" dirty="0"/>
              <a:t>8</a:t>
            </a:r>
            <a:r>
              <a:rPr lang="ko-KR" altLang="en-US" dirty="0"/>
              <a:t>단계 공학설계 프로세스</a:t>
            </a:r>
          </a:p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4장\그림4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40496"/>
            <a:ext cx="3365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dministrator\Desktop\창의공학설계\창의공학설계_그림파일\4장\그림4-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92896"/>
            <a:ext cx="3852862" cy="36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공학설계의 영역</a:t>
            </a:r>
          </a:p>
        </p:txBody>
      </p:sp>
      <p:pic>
        <p:nvPicPr>
          <p:cNvPr id="1026" name="Picture 2" descr="C:\Users\Administrator\Desktop\창의공학설계\창의공학설계_그림파일\4장\그림4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7"/>
          <a:stretch/>
        </p:blipFill>
        <p:spPr bwMode="auto">
          <a:xfrm>
            <a:off x="1043608" y="1700808"/>
            <a:ext cx="5509170" cy="410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창의적 공학설계란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창의적 공학설계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기존의 </a:t>
            </a:r>
            <a:r>
              <a:rPr lang="ko-KR" altLang="en-US" dirty="0"/>
              <a:t>것을 개선하거나 새로운 아이디어를 적용하여 제품 제작</a:t>
            </a:r>
          </a:p>
          <a:p>
            <a:pPr fontAlgn="base"/>
            <a:r>
              <a:rPr lang="ko-KR" altLang="en-US" dirty="0" smtClean="0"/>
              <a:t>공학설계는 </a:t>
            </a:r>
            <a:r>
              <a:rPr lang="ko-KR" altLang="en-US" dirty="0"/>
              <a:t>원천적으로 새롭고 참신한 창의성을 필요로 함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4장\그림4-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293519" cy="24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프로세스에서의 창의성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각 단계별 프로세스에서의 창의성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 descr="C:\Users\Administrator\Desktop\창의공학설계\창의공학설계_그림파일\4장\그림4-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5"/>
          <a:stretch/>
        </p:blipFill>
        <p:spPr bwMode="auto">
          <a:xfrm>
            <a:off x="1403648" y="1731247"/>
            <a:ext cx="3168352" cy="45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공학자들이 정의하는 공학설계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이전에는 </a:t>
            </a:r>
            <a:r>
              <a:rPr lang="ko-KR" altLang="en-US" dirty="0"/>
              <a:t>없었던 새롭고 유용한 것을 만들어내는 창의적인 활동</a:t>
            </a:r>
          </a:p>
          <a:p>
            <a:pPr marL="0" indent="0" fontAlgn="base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레스윅</a:t>
            </a:r>
            <a:r>
              <a:rPr lang="en-US" altLang="ko-KR" dirty="0"/>
              <a:t>(J. B. </a:t>
            </a:r>
            <a:r>
              <a:rPr lang="en-US" altLang="ko-KR" dirty="0" err="1"/>
              <a:t>Reswick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공학적 </a:t>
            </a:r>
            <a:r>
              <a:rPr lang="ko-KR" altLang="en-US" dirty="0"/>
              <a:t>도구로 요구사항을 만족시키는 계획으로 진화하는 과정</a:t>
            </a:r>
          </a:p>
          <a:p>
            <a:pPr marL="0" indent="0" fontAlgn="base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비도시치</a:t>
            </a:r>
            <a:r>
              <a:rPr lang="en-US" altLang="ko-KR" dirty="0"/>
              <a:t>(J. P. </a:t>
            </a:r>
            <a:r>
              <a:rPr lang="en-US" altLang="ko-KR" dirty="0" err="1"/>
              <a:t>Vidosic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기술적인 </a:t>
            </a:r>
            <a:r>
              <a:rPr lang="ko-KR" altLang="en-US" dirty="0"/>
              <a:t>요소들로 요구사항을 만족시키려는 목적지향의 활동 </a:t>
            </a:r>
          </a:p>
          <a:p>
            <a:pPr marL="0" indent="0" fontAlgn="base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아시모프</a:t>
            </a:r>
            <a:r>
              <a:rPr lang="en-US" altLang="ko-KR" dirty="0"/>
              <a:t>(M. </a:t>
            </a:r>
            <a:r>
              <a:rPr lang="en-US" altLang="ko-KR" dirty="0" err="1"/>
              <a:t>Asimow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6864" cy="850106"/>
          </a:xfrm>
        </p:spPr>
        <p:txBody>
          <a:bodyPr/>
          <a:lstStyle/>
          <a:p>
            <a:pPr fontAlgn="base"/>
            <a:r>
              <a:rPr lang="en-US" altLang="ko-KR" sz="2400" dirty="0"/>
              <a:t>(2) </a:t>
            </a:r>
            <a:r>
              <a:rPr lang="ko-KR" altLang="en-US" sz="2400" dirty="0"/>
              <a:t>공학설계에 있어서 지켜야 할 규칙과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 </a:t>
            </a:r>
            <a:r>
              <a:rPr lang="ko-KR" altLang="en-US" sz="2400" dirty="0" smtClean="0"/>
              <a:t>고려해야 </a:t>
            </a:r>
            <a:r>
              <a:rPr lang="ko-KR" altLang="en-US" sz="2400" dirty="0"/>
              <a:t>할 </a:t>
            </a:r>
            <a:r>
              <a:rPr lang="ko-KR" altLang="en-US" sz="2400" dirty="0" err="1"/>
              <a:t>제한점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기능적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어떤 기능들이 제대로 작동되어야 할까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질적인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높은 수준의 품질이 가능한가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경제적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제품을 생산하는데 드는 비용은 적절한가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환경적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공해 같은 것이 없는 환경친화적인가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지속적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원자재는 언제나 충분히 구할 수 있을까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법적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기존의 유사제품과 특허나 상표권의 문제는 없는가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심미적 </a:t>
            </a:r>
            <a:r>
              <a:rPr lang="ko-KR" altLang="en-US" dirty="0"/>
              <a:t>요소</a:t>
            </a:r>
            <a:r>
              <a:rPr lang="en-US" altLang="ko-KR" dirty="0"/>
              <a:t>(</a:t>
            </a:r>
            <a:r>
              <a:rPr lang="ko-KR" altLang="en-US" dirty="0"/>
              <a:t>이 제품이 매력적으로 보이게 할 요소가 있는가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사용자 </a:t>
            </a:r>
            <a:r>
              <a:rPr lang="ko-KR" altLang="en-US" dirty="0"/>
              <a:t>편의성</a:t>
            </a:r>
            <a:r>
              <a:rPr lang="en-US" altLang="ko-KR" dirty="0"/>
              <a:t>(</a:t>
            </a:r>
            <a:r>
              <a:rPr lang="ko-KR" altLang="en-US" dirty="0"/>
              <a:t>사용자가 이 상품을 쉽게 사용할 수 있을까</a:t>
            </a:r>
            <a:r>
              <a:rPr lang="en-US" altLang="ko-KR" dirty="0"/>
              <a:t>?)</a:t>
            </a:r>
            <a:endParaRPr lang="ko-KR" altLang="en-US" dirty="0"/>
          </a:p>
          <a:p>
            <a:pPr fontAlgn="base"/>
            <a:r>
              <a:rPr lang="ko-KR" altLang="en-US" dirty="0" smtClean="0"/>
              <a:t>안정성</a:t>
            </a:r>
            <a:r>
              <a:rPr lang="en-US" altLang="ko-KR" dirty="0"/>
              <a:t>(</a:t>
            </a:r>
            <a:r>
              <a:rPr lang="ko-KR" altLang="en-US" dirty="0"/>
              <a:t>안전하게 사용할 수 있다는 확신을 가질 수 있을까</a:t>
            </a:r>
            <a:r>
              <a:rPr lang="en-US" altLang="ko-KR" dirty="0"/>
              <a:t>?)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사회의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사회의 관계는 사이클이 순환하며 발전이 이루어짐</a:t>
            </a:r>
          </a:p>
        </p:txBody>
      </p:sp>
      <p:pic>
        <p:nvPicPr>
          <p:cNvPr id="2050" name="Picture 2" descr="C:\Users\Administrator\Desktop\창의공학설계\창의공학설계_그림파일\4장\그림4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39167"/>
            <a:ext cx="6054388" cy="25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공학설계에 필요한 핵심 요소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ko-KR" altLang="en-US" dirty="0" smtClean="0"/>
              <a:t>창의성</a:t>
            </a:r>
            <a:r>
              <a:rPr lang="en-US" altLang="ko-KR" dirty="0"/>
              <a:t>(Creativity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복잡성</a:t>
            </a:r>
            <a:r>
              <a:rPr lang="en-US" altLang="ko-KR" dirty="0"/>
              <a:t>(Complexity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ko-KR" altLang="en-US" dirty="0" smtClean="0"/>
              <a:t>선택</a:t>
            </a:r>
            <a:r>
              <a:rPr lang="en-US" altLang="ko-KR" dirty="0"/>
              <a:t>(Choice)</a:t>
            </a:r>
          </a:p>
          <a:p>
            <a:pPr fontAlgn="base"/>
            <a:r>
              <a:rPr lang="ko-KR" altLang="en-US" dirty="0" smtClean="0"/>
              <a:t>타협</a:t>
            </a:r>
            <a:r>
              <a:rPr lang="en-US" altLang="ko-KR" dirty="0"/>
              <a:t>(Compromise)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4장\그림4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50066"/>
            <a:ext cx="4032448" cy="36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공학설계적 방법과 과학적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공학설계적 방법과 과학적 방법의 비교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Administrator\Desktop\창의공학설계\창의공학설계_그림파일\4장\그림4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4608512" cy="443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1434</Words>
  <Application>Microsoft Office PowerPoint</Application>
  <PresentationFormat>화면 슬라이드 쇼(4:3)</PresentationFormat>
  <Paragraphs>205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Arial</vt:lpstr>
      <vt:lpstr>맑은 고딕</vt:lpstr>
      <vt:lpstr>Wingdings</vt:lpstr>
      <vt:lpstr>Agency FB</vt:lpstr>
      <vt:lpstr>Office 테마</vt:lpstr>
      <vt:lpstr>1_Office 테마</vt:lpstr>
      <vt:lpstr>PowerPoint 프레젠테이션</vt:lpstr>
      <vt:lpstr>PowerPoint 프레젠테이션</vt:lpstr>
      <vt:lpstr>1. 공학설계란 무엇인가?</vt:lpstr>
      <vt:lpstr>공학설계</vt:lpstr>
      <vt:lpstr>공학설계</vt:lpstr>
      <vt:lpstr>(2) 공학설계에 있어서 지켜야 할 규칙과      고려해야 할 제한점</vt:lpstr>
      <vt:lpstr>(3) 공학, 과학, 사회의 관계</vt:lpstr>
      <vt:lpstr>(4) 공학설계에 필요한 핵심 요소</vt:lpstr>
      <vt:lpstr>1.2 공학설계적 방법과 과학적 방법</vt:lpstr>
      <vt:lpstr>1.3 공학, 설계, 공학설계의 관계</vt:lpstr>
      <vt:lpstr>2. 공학설계 프로세스란 무엇인가?</vt:lpstr>
      <vt:lpstr>2.2 가장 간단한 공학설계 프로세스</vt:lpstr>
      <vt:lpstr>5단계 공학설계 프로세스</vt:lpstr>
      <vt:lpstr>3. 7단계 공학설계 프로세스 모델링</vt:lpstr>
      <vt:lpstr>7단계 공학설계 프로세스</vt:lpstr>
      <vt:lpstr>7단계 공학설계 프로세스</vt:lpstr>
      <vt:lpstr>7단계 공학설계 프로세스</vt:lpstr>
      <vt:lpstr>7단계 공학설계 프로세스</vt:lpstr>
      <vt:lpstr>7단계 공학설계 프로세스</vt:lpstr>
      <vt:lpstr>7단계 공학설계 프로세스</vt:lpstr>
      <vt:lpstr>7단계 공학설계 프로세스</vt:lpstr>
      <vt:lpstr>창의적 발상의 공학설계</vt:lpstr>
      <vt:lpstr>3.2 공학설계에 의한 응용 예들</vt:lpstr>
      <vt:lpstr>리퀴글라이드 응용문제</vt:lpstr>
      <vt:lpstr>리퀴글라이드 응용문제</vt:lpstr>
      <vt:lpstr>리퀴글라이드 응용문제</vt:lpstr>
      <vt:lpstr>리퀴글라이드 응용문제</vt:lpstr>
      <vt:lpstr>리퀴글라이드 응용문제</vt:lpstr>
      <vt:lpstr>리퀴글라이드 응용문제</vt:lpstr>
      <vt:lpstr>리퀴글라이드 응용문제</vt:lpstr>
      <vt:lpstr>(2) 자동 먹이 공급기 응용문제</vt:lpstr>
      <vt:lpstr>자동 먹이 공급기 응용문제</vt:lpstr>
      <vt:lpstr>자동 먹이 공급기 응용문제</vt:lpstr>
      <vt:lpstr>자동 먹이 공급기 응용문제</vt:lpstr>
      <vt:lpstr>자동 먹이 공급기 응용문제</vt:lpstr>
      <vt:lpstr>자동 먹이 공급기 응용문제</vt:lpstr>
      <vt:lpstr>자동 먹이 공급기 응용문제</vt:lpstr>
      <vt:lpstr>자동 먹이 공급기 응용문제</vt:lpstr>
      <vt:lpstr>3.3 다양한 공학설계 모델링과 창의적 공학설계</vt:lpstr>
      <vt:lpstr>(2) 창의적 공학설계란 무엇인가?</vt:lpstr>
      <vt:lpstr>공학설계 프로세스에서의 창의성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414</cp:revision>
  <dcterms:created xsi:type="dcterms:W3CDTF">2017-01-08T10:05:30Z</dcterms:created>
  <dcterms:modified xsi:type="dcterms:W3CDTF">2017-02-03T05:55:09Z</dcterms:modified>
</cp:coreProperties>
</file>